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handoutMasterIdLst>
    <p:handoutMasterId r:id="rId113"/>
  </p:handoutMasterIdLst>
  <p:sldIdLst>
    <p:sldId id="256" r:id="rId2"/>
    <p:sldId id="460" r:id="rId3"/>
    <p:sldId id="418" r:id="rId4"/>
    <p:sldId id="459" r:id="rId5"/>
    <p:sldId id="386" r:id="rId6"/>
    <p:sldId id="451" r:id="rId7"/>
    <p:sldId id="455" r:id="rId8"/>
    <p:sldId id="383" r:id="rId9"/>
    <p:sldId id="382" r:id="rId10"/>
    <p:sldId id="446" r:id="rId11"/>
    <p:sldId id="377" r:id="rId12"/>
    <p:sldId id="397" r:id="rId13"/>
    <p:sldId id="398" r:id="rId14"/>
    <p:sldId id="399" r:id="rId15"/>
    <p:sldId id="400" r:id="rId16"/>
    <p:sldId id="401" r:id="rId17"/>
    <p:sldId id="402" r:id="rId18"/>
    <p:sldId id="403" r:id="rId19"/>
    <p:sldId id="385" r:id="rId20"/>
    <p:sldId id="273" r:id="rId21"/>
    <p:sldId id="429" r:id="rId22"/>
    <p:sldId id="428" r:id="rId23"/>
    <p:sldId id="355" r:id="rId24"/>
    <p:sldId id="260" r:id="rId25"/>
    <p:sldId id="462" r:id="rId26"/>
    <p:sldId id="461" r:id="rId27"/>
    <p:sldId id="360" r:id="rId28"/>
    <p:sldId id="361" r:id="rId29"/>
    <p:sldId id="259" r:id="rId30"/>
    <p:sldId id="261" r:id="rId31"/>
    <p:sldId id="362" r:id="rId32"/>
    <p:sldId id="388" r:id="rId33"/>
    <p:sldId id="352" r:id="rId34"/>
    <p:sldId id="353" r:id="rId35"/>
    <p:sldId id="348" r:id="rId36"/>
    <p:sldId id="342" r:id="rId37"/>
    <p:sldId id="380" r:id="rId38"/>
    <p:sldId id="433" r:id="rId39"/>
    <p:sldId id="349" r:id="rId40"/>
    <p:sldId id="378" r:id="rId41"/>
    <p:sldId id="351" r:id="rId42"/>
    <p:sldId id="434" r:id="rId43"/>
    <p:sldId id="350" r:id="rId44"/>
    <p:sldId id="363" r:id="rId45"/>
    <p:sldId id="404" r:id="rId46"/>
    <p:sldId id="369" r:id="rId47"/>
    <p:sldId id="384" r:id="rId48"/>
    <p:sldId id="407" r:id="rId49"/>
    <p:sldId id="449" r:id="rId50"/>
    <p:sldId id="448" r:id="rId51"/>
    <p:sldId id="415" r:id="rId52"/>
    <p:sldId id="410" r:id="rId53"/>
    <p:sldId id="412" r:id="rId54"/>
    <p:sldId id="413" r:id="rId55"/>
    <p:sldId id="458" r:id="rId56"/>
    <p:sldId id="430" r:id="rId57"/>
    <p:sldId id="452" r:id="rId58"/>
    <p:sldId id="431" r:id="rId59"/>
    <p:sldId id="406" r:id="rId60"/>
    <p:sldId id="408" r:id="rId61"/>
    <p:sldId id="405" r:id="rId62"/>
    <p:sldId id="444" r:id="rId63"/>
    <p:sldId id="443" r:id="rId64"/>
    <p:sldId id="445" r:id="rId65"/>
    <p:sldId id="454" r:id="rId66"/>
    <p:sldId id="439" r:id="rId67"/>
    <p:sldId id="436" r:id="rId68"/>
    <p:sldId id="437" r:id="rId69"/>
    <p:sldId id="438" r:id="rId70"/>
    <p:sldId id="347" r:id="rId71"/>
    <p:sldId id="389" r:id="rId72"/>
    <p:sldId id="456" r:id="rId73"/>
    <p:sldId id="262" r:id="rId74"/>
    <p:sldId id="341" r:id="rId75"/>
    <p:sldId id="340" r:id="rId76"/>
    <p:sldId id="364" r:id="rId77"/>
    <p:sldId id="371" r:id="rId78"/>
    <p:sldId id="373" r:id="rId79"/>
    <p:sldId id="374" r:id="rId80"/>
    <p:sldId id="375" r:id="rId81"/>
    <p:sldId id="411" r:id="rId82"/>
    <p:sldId id="372" r:id="rId83"/>
    <p:sldId id="416" r:id="rId84"/>
    <p:sldId id="367" r:id="rId85"/>
    <p:sldId id="391" r:id="rId86"/>
    <p:sldId id="396" r:id="rId87"/>
    <p:sldId id="289" r:id="rId88"/>
    <p:sldId id="421" r:id="rId89"/>
    <p:sldId id="268" r:id="rId90"/>
    <p:sldId id="432" r:id="rId91"/>
    <p:sldId id="417" r:id="rId92"/>
    <p:sldId id="395" r:id="rId93"/>
    <p:sldId id="387" r:id="rId94"/>
    <p:sldId id="426" r:id="rId95"/>
    <p:sldId id="427" r:id="rId96"/>
    <p:sldId id="414" r:id="rId97"/>
    <p:sldId id="376" r:id="rId98"/>
    <p:sldId id="441" r:id="rId99"/>
    <p:sldId id="393" r:id="rId100"/>
    <p:sldId id="345" r:id="rId101"/>
    <p:sldId id="420" r:id="rId102"/>
    <p:sldId id="423" r:id="rId103"/>
    <p:sldId id="381" r:id="rId104"/>
    <p:sldId id="392" r:id="rId105"/>
    <p:sldId id="450" r:id="rId106"/>
    <p:sldId id="425" r:id="rId107"/>
    <p:sldId id="442" r:id="rId108"/>
    <p:sldId id="440" r:id="rId109"/>
    <p:sldId id="368" r:id="rId110"/>
    <p:sldId id="409" r:id="rId111"/>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04" autoAdjust="0"/>
  </p:normalViewPr>
  <p:slideViewPr>
    <p:cSldViewPr snapToGrid="0">
      <p:cViewPr varScale="1">
        <p:scale>
          <a:sx n="98" d="100"/>
          <a:sy n="98" d="100"/>
        </p:scale>
        <p:origin x="88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118"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20/03/2019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20/03/2019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101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19</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25</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26</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87</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95</a:t>
            </a:fld>
            <a:endParaRPr lang="fr-FR"/>
          </a:p>
        </p:txBody>
      </p:sp>
    </p:spTree>
    <p:extLst>
      <p:ext uri="{BB962C8B-B14F-4D97-AF65-F5344CB8AC3E}">
        <p14:creationId xmlns:p14="http://schemas.microsoft.com/office/powerpoint/2010/main" val="419575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20/03/2019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20/03/2019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20/03/2019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20/03/2019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20/03/2019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20/03/2019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20/03/2019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20/03/2019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20/03/2019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twitter.com/guiChervet" TargetMode="Externa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guillaume-chervet.f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fr.wikipedia.org/wiki/Client-serveu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hyperlink" Target="https://fr.wikipedia.org/wiki/Serveur_sans_%C3%A9ta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r.wikipedia.org/wiki/Serveur_mandataire" TargetMode="External"/><Relationship Id="rId2" Type="http://schemas.openxmlformats.org/officeDocument/2006/relationships/hyperlink" Target="https://fr.wikipedia.org/wiki/M%C3%A9moire_cach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fr.wikipedia.org/wiki/Hyperm%C3%A9di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fr.wikipedia.org/wiki/Architecture_en_couch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monapi/personnes?nom=ryckewaert&amp;age=10"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6.png"/><Relationship Id="rId4" Type="http://schemas.microsoft.com/office/2007/relationships/hdphoto" Target="../media/hdphoto2.wdp"/></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9.png"/><Relationship Id="rId4" Type="http://schemas.openxmlformats.org/officeDocument/2006/relationships/hyperlink" Target="https://fr.wikipedia.org/wiki/Patron_d'architecture" TargetMode="External"/><Relationship Id="rId9" Type="http://schemas.openxmlformats.org/officeDocument/2006/relationships/image" Target="../media/image15.png"/></Relationships>
</file>

<file path=ppt/slides/_rels/slide96.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5"/>
          <a:stretch>
            <a:fillRect/>
          </a:stretch>
        </p:blipFill>
        <p:spPr>
          <a:xfrm>
            <a:off x="8227824" y="5275412"/>
            <a:ext cx="3810000" cy="1466850"/>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4699223" y="6184781"/>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6">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6">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7"/>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100</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11</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110</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938999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p:txBody>
          <a:bodyPr/>
          <a:lstStyle/>
          <a:p>
            <a:endParaRPr lang="fr-FR"/>
          </a:p>
        </p:txBody>
      </p:sp>
      <p:sp>
        <p:nvSpPr>
          <p:cNvPr id="5" name="Rectangle 4">
            <a:extLst>
              <a:ext uri="{FF2B5EF4-FFF2-40B4-BE49-F238E27FC236}">
                <a16:creationId xmlns:a16="http://schemas.microsoft.com/office/drawing/2014/main" id="{20F9A1B2-8C87-434E-8E17-72EEAF94A79E}"/>
              </a:ext>
            </a:extLst>
          </p:cNvPr>
          <p:cNvSpPr/>
          <p:nvPr/>
        </p:nvSpPr>
        <p:spPr>
          <a:xfrm>
            <a:off x="1125814" y="3389670"/>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603299" y="3447218"/>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968290" y="4180467"/>
            <a:ext cx="3356625" cy="646331"/>
          </a:xfrm>
          <a:prstGeom prst="rect">
            <a:avLst/>
          </a:prstGeom>
        </p:spPr>
        <p:txBody>
          <a:bodyPr wrap="none">
            <a:spAutoFit/>
          </a:bodyPr>
          <a:lstStyle/>
          <a:p>
            <a:r>
              <a:rPr lang="fr-FR" dirty="0">
                <a:hlinkClick r:id="rId4"/>
              </a:rPr>
              <a:t>https://www.guillaume-chervet.fr</a:t>
            </a:r>
            <a:endParaRPr lang="fr-FR" dirty="0"/>
          </a:p>
          <a:p>
            <a:endParaRPr lang="fr-FR" dirty="0"/>
          </a:p>
        </p:txBody>
      </p:sp>
      <p:pic>
        <p:nvPicPr>
          <p:cNvPr id="2050" name="Picture 2" descr="Logo du site">
            <a:extLst>
              <a:ext uri="{FF2B5EF4-FFF2-40B4-BE49-F238E27FC236}">
                <a16:creationId xmlns:a16="http://schemas.microsoft.com/office/drawing/2014/main" id="{47B4A156-65AC-4938-9432-278A21E95C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065"/>
          <a:stretch/>
        </p:blipFill>
        <p:spPr bwMode="auto">
          <a:xfrm>
            <a:off x="3124557" y="143056"/>
            <a:ext cx="5225824" cy="22723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CF37769-84C8-4694-851F-F4D4E7DEAD38}"/>
              </a:ext>
            </a:extLst>
          </p:cNvPr>
          <p:cNvSpPr/>
          <p:nvPr/>
        </p:nvSpPr>
        <p:spPr>
          <a:xfrm>
            <a:off x="8493913" y="4376155"/>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8350381" y="2904028"/>
            <a:ext cx="2862387" cy="369332"/>
          </a:xfrm>
          <a:prstGeom prst="rect">
            <a:avLst/>
          </a:prstGeom>
        </p:spPr>
        <p:txBody>
          <a:bodyPr wrap="none">
            <a:spAutoFit/>
          </a:bodyPr>
          <a:lstStyle/>
          <a:p>
            <a:r>
              <a:rPr lang="fr-FR" dirty="0"/>
              <a:t>https://axaguildev.github.io</a:t>
            </a:r>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8493913" y="3416095"/>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8749551" y="4811440"/>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7213" y="4656997"/>
            <a:ext cx="1243718" cy="124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20</a:t>
            </a:fld>
            <a:endParaRPr lang="fr-FR"/>
          </a:p>
        </p:txBody>
      </p:sp>
    </p:spTree>
    <p:extLst>
      <p:ext uri="{BB962C8B-B14F-4D97-AF65-F5344CB8AC3E}">
        <p14:creationId xmlns:p14="http://schemas.microsoft.com/office/powerpoint/2010/main" val="1718546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On retrouve souvent le principe dans les API HTTP (GitHub,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805600725"/>
              </p:ext>
            </p:extLst>
          </p:nvPr>
        </p:nvGraphicFramePr>
        <p:xfrm>
          <a:off x="2554515" y="1249163"/>
          <a:ext cx="6517203" cy="5080895"/>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885361"/>
            <a:ext cx="10515600" cy="4786902"/>
          </a:xfrm>
        </p:spPr>
        <p:txBody>
          <a:bodyPr>
            <a:normAutofit/>
          </a:bodyPr>
          <a:lstStyle/>
          <a:p>
            <a:r>
              <a:rPr lang="fr-FR" sz="3600" dirty="0"/>
              <a:t>L'auteur définit </a:t>
            </a:r>
            <a:r>
              <a:rPr lang="fr-FR" sz="3600" b="1" dirty="0">
                <a:solidFill>
                  <a:srgbClr val="00B050"/>
                </a:solidFill>
              </a:rPr>
              <a:t>6</a:t>
            </a:r>
            <a:r>
              <a:rPr lang="fr-FR" sz="3600" dirty="0"/>
              <a:t> contraintes à respecter afin de devenir « REST Compliant » autrement dit comment se conformer à cette architecture. </a:t>
            </a:r>
          </a:p>
          <a:p>
            <a:pPr marL="0" indent="0">
              <a:buNone/>
            </a:pPr>
            <a:endParaRPr lang="fr-FR" sz="3600" dirty="0"/>
          </a:p>
        </p:txBody>
      </p:sp>
    </p:spTree>
    <p:extLst>
      <p:ext uri="{BB962C8B-B14F-4D97-AF65-F5344CB8AC3E}">
        <p14:creationId xmlns:p14="http://schemas.microsoft.com/office/powerpoint/2010/main" val="255740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dirty="0">
                <a:hlinkClick r:id="rId2" tooltip="Client-serveur"/>
              </a:rPr>
              <a:t>Client-serveur</a:t>
            </a:r>
            <a:r>
              <a:rPr lang="fr-FR" dirty="0"/>
              <a:t> : les responsabilités sont séparées entre le client et le serveur. L'interface utilisateur est séparée de celle du stockage des données. Cela permet aux deux d'évoluer indépendamment.</a:t>
            </a:r>
          </a:p>
          <a:p>
            <a:pPr marL="0" indent="0">
              <a:buNone/>
            </a:pPr>
            <a:endParaRPr lang="fr-FR" dirty="0"/>
          </a:p>
        </p:txBody>
      </p:sp>
    </p:spTree>
    <p:extLst>
      <p:ext uri="{BB962C8B-B14F-4D97-AF65-F5344CB8AC3E}">
        <p14:creationId xmlns:p14="http://schemas.microsoft.com/office/powerpoint/2010/main" val="3635184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111280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4066266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hlinkClick r:id="rId2" tooltip="Serveur sans état"/>
              </a:rPr>
              <a:t>Sans état</a:t>
            </a:r>
            <a:r>
              <a:rPr lang="fr-FR" dirty="0"/>
              <a:t> : chaque requête d'un client vers un serveur doit contenir toute l'information nécessaire pour permettre au serveur de comprendre la requête, sans avoir à dépendre d'un contexte conservé sur le serveur. Cela libère de nombreuses interactions entre le client et le serveur.</a:t>
            </a:r>
          </a:p>
          <a:p>
            <a:pPr lvl="1"/>
            <a:r>
              <a:rPr lang="fr-FR" dirty="0">
                <a:solidFill>
                  <a:schemeClr val="bg1">
                    <a:lumMod val="50000"/>
                  </a:schemeClr>
                </a:solidFill>
              </a:rPr>
              <a:t>Lorsque vous postez un tweet, toutes les informations envoyées permettent de vous identifier. Dans le cadre de Twitter, l'authentification se fait par l'intermédiaire d'une clé d'API.</a:t>
            </a:r>
            <a:endParaRPr lang="fr-FR" dirty="0"/>
          </a:p>
          <a:p>
            <a:pPr marL="0" indent="0">
              <a:buNone/>
            </a:pPr>
            <a:endParaRPr lang="fr-FR" dirty="0"/>
          </a:p>
        </p:txBody>
      </p:sp>
    </p:spTree>
    <p:extLst>
      <p:ext uri="{BB962C8B-B14F-4D97-AF65-F5344CB8AC3E}">
        <p14:creationId xmlns:p14="http://schemas.microsoft.com/office/powerpoint/2010/main" val="400926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t>Mise en </a:t>
            </a:r>
            <a:r>
              <a:rPr lang="fr-FR" b="1" dirty="0">
                <a:hlinkClick r:id="rId2" tooltip="Mémoire cache"/>
              </a:rPr>
              <a:t>cache</a:t>
            </a:r>
            <a:r>
              <a:rPr lang="fr-FR" dirty="0"/>
              <a:t> : toute réponse du serveur comprend des indications quant à la possibilité de mettre en cache cette réponse, comme sa fraîcheur, sa date de création, sa validité future. Cela permet à des </a:t>
            </a:r>
            <a:r>
              <a:rPr lang="fr-FR" dirty="0">
                <a:hlinkClick r:id="rId3" tooltip="Serveur mandataire"/>
              </a:rPr>
              <a:t>serveurs mandataires</a:t>
            </a:r>
            <a:r>
              <a:rPr lang="fr-FR" dirty="0"/>
              <a:t> de décharger les contraintes sur le serveur et aux clients de ne pas faire de requêtes inutiles. Cela permet également d'améliorer l'extensibilité des serveurs.</a:t>
            </a:r>
          </a:p>
          <a:p>
            <a:pPr lvl="1"/>
            <a:r>
              <a:rPr lang="fr-FR" dirty="0">
                <a:solidFill>
                  <a:schemeClr val="bg1">
                    <a:lumMod val="50000"/>
                  </a:schemeClr>
                </a:solidFill>
              </a:rPr>
              <a:t>Les tweets sont gardés sur l'application jusqu'à ce que le cache soit vidé.</a:t>
            </a:r>
          </a:p>
          <a:p>
            <a:pPr lvl="1"/>
            <a:r>
              <a:rPr lang="fr-FR" dirty="0">
                <a:solidFill>
                  <a:schemeClr val="bg1">
                    <a:lumMod val="50000"/>
                  </a:schemeClr>
                </a:solidFill>
              </a:rPr>
              <a:t>Les « proxy » et clients HTTP cachent les réponses des méthodes « HTTP GET » selon les informations renvoyées par les serveurs HTTP de Twitter.</a:t>
            </a:r>
          </a:p>
          <a:p>
            <a:pPr marL="514350" indent="-514350">
              <a:buFont typeface="+mj-lt"/>
              <a:buAutoNum type="arabicPeriod"/>
            </a:pPr>
            <a:endParaRPr lang="fr-FR" dirty="0"/>
          </a:p>
        </p:txBody>
      </p:sp>
    </p:spTree>
    <p:extLst>
      <p:ext uri="{BB962C8B-B14F-4D97-AF65-F5344CB8AC3E}">
        <p14:creationId xmlns:p14="http://schemas.microsoft.com/office/powerpoint/2010/main" val="1394178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5"/>
            <a:ext cx="10515600" cy="5572125"/>
          </a:xfrm>
        </p:spPr>
        <p:txBody>
          <a:bodyPr>
            <a:normAutofit fontScale="92500" lnSpcReduction="20000"/>
          </a:bodyPr>
          <a:lstStyle/>
          <a:p>
            <a:pPr marL="0" indent="0">
              <a:buNone/>
            </a:pPr>
            <a:r>
              <a:rPr lang="fr-FR" b="1" dirty="0"/>
              <a:t>Une interface uniforme </a:t>
            </a:r>
            <a:r>
              <a:rPr lang="fr-FR" dirty="0"/>
              <a:t>; cette contrainte agit selon quatre règles essentielles :</a:t>
            </a:r>
          </a:p>
          <a:p>
            <a:pPr marL="914400" lvl="1" indent="-457200">
              <a:buFont typeface="+mj-lt"/>
              <a:buAutoNum type="arabicPeriod"/>
            </a:pPr>
            <a:r>
              <a:rPr lang="fr-FR" b="1" dirty="0"/>
              <a:t>l'identification des ressources </a:t>
            </a:r>
            <a:r>
              <a:rPr lang="fr-FR" dirty="0"/>
              <a:t>: chaque ressource est identifiée unitairement ;</a:t>
            </a:r>
          </a:p>
          <a:p>
            <a:pPr lvl="2"/>
            <a:r>
              <a:rPr lang="fr-FR" dirty="0">
                <a:solidFill>
                  <a:schemeClr val="accent1">
                    <a:lumMod val="50000"/>
                  </a:schemeClr>
                </a:solidFill>
              </a:rPr>
              <a:t>l’URI comme identifiant des ressources</a:t>
            </a:r>
          </a:p>
          <a:p>
            <a:pPr lvl="3"/>
            <a:r>
              <a:rPr lang="fr-FR" dirty="0">
                <a:solidFill>
                  <a:schemeClr val="bg1">
                    <a:lumMod val="50000"/>
                  </a:schemeClr>
                </a:solidFill>
              </a:rPr>
              <a:t>L'accès à un tweet se fait via l'URI : htps://www.twitter.com/tweets/210462857140252672</a:t>
            </a:r>
          </a:p>
          <a:p>
            <a:pPr marL="914400" lvl="1" indent="-457200">
              <a:buFont typeface="+mj-lt"/>
              <a:buAutoNum type="arabicPeriod"/>
            </a:pPr>
            <a:r>
              <a:rPr lang="fr-FR" b="1" dirty="0"/>
              <a:t>la manipulation des ressources à travers des représentations</a:t>
            </a:r>
            <a:r>
              <a:rPr lang="fr-FR" dirty="0"/>
              <a:t> : les ressources ont des représentations définies ;</a:t>
            </a:r>
          </a:p>
          <a:p>
            <a:pPr lvl="2"/>
            <a:r>
              <a:rPr lang="fr-FR" dirty="0">
                <a:solidFill>
                  <a:schemeClr val="accent1">
                    <a:lumMod val="50000"/>
                  </a:schemeClr>
                </a:solidFill>
              </a:rPr>
              <a:t>Les verbes HTTP comme identifiant des opérations</a:t>
            </a:r>
          </a:p>
          <a:p>
            <a:pPr lvl="3"/>
            <a:r>
              <a:rPr lang="fr-FR" dirty="0">
                <a:solidFill>
                  <a:schemeClr val="bg1">
                    <a:lumMod val="50000"/>
                  </a:schemeClr>
                </a:solidFill>
              </a:rPr>
              <a:t>HTTP POST est utilisé pour ajouter un tweet htps://www.twitter.com/tweets</a:t>
            </a:r>
          </a:p>
          <a:p>
            <a:pPr lvl="3"/>
            <a:r>
              <a:rPr lang="fr-FR" dirty="0">
                <a:solidFill>
                  <a:schemeClr val="bg1">
                    <a:lumMod val="50000"/>
                  </a:schemeClr>
                </a:solidFill>
              </a:rPr>
              <a:t>HTTP GET est utilisé pour récupérer les tweet</a:t>
            </a:r>
          </a:p>
          <a:p>
            <a:pPr marL="914400" lvl="1" indent="-457200">
              <a:buFont typeface="+mj-lt"/>
              <a:buAutoNum type="arabicPeriod"/>
            </a:pPr>
            <a:r>
              <a:rPr lang="fr-FR" b="1" dirty="0"/>
              <a:t>un message auto-descriptif</a:t>
            </a:r>
            <a:r>
              <a:rPr lang="fr-FR" dirty="0"/>
              <a:t> : les messages expliquent leur nature. Par exemple, si une représentation en HTML est encodée en UTF-8, le message contient l'information nécessaire pour dire que c'est le cas ;</a:t>
            </a:r>
          </a:p>
          <a:p>
            <a:pPr lvl="2"/>
            <a:r>
              <a:rPr lang="fr-FR" dirty="0">
                <a:solidFill>
                  <a:schemeClr val="accent1">
                    <a:lumMod val="50000"/>
                  </a:schemeClr>
                </a:solidFill>
              </a:rPr>
              <a:t>Les « Header » HTTP sont utilisés pour décrire</a:t>
            </a:r>
          </a:p>
          <a:p>
            <a:pPr lvl="3"/>
            <a:r>
              <a:rPr lang="fr-FR" dirty="0">
                <a:solidFill>
                  <a:schemeClr val="bg1">
                    <a:lumMod val="50000"/>
                  </a:schemeClr>
                </a:solidFill>
              </a:rPr>
              <a:t>Par exemple le HTTP HEADER </a:t>
            </a:r>
            <a:r>
              <a:rPr lang="en-US" dirty="0">
                <a:solidFill>
                  <a:schemeClr val="bg1">
                    <a:lumMod val="50000"/>
                  </a:schemeClr>
                </a:solidFill>
              </a:rPr>
              <a:t>Content-Type: application/</a:t>
            </a:r>
            <a:r>
              <a:rPr lang="en-US" dirty="0" err="1">
                <a:solidFill>
                  <a:schemeClr val="bg1">
                    <a:lumMod val="50000"/>
                  </a:schemeClr>
                </a:solidFill>
              </a:rPr>
              <a:t>json</a:t>
            </a:r>
            <a:r>
              <a:rPr lang="en-US" dirty="0">
                <a:solidFill>
                  <a:schemeClr val="bg1">
                    <a:lumMod val="50000"/>
                  </a:schemeClr>
                </a:solidFill>
              </a:rPr>
              <a:t>; charset=utf-8 </a:t>
            </a:r>
            <a:r>
              <a:rPr lang="en-US" dirty="0" err="1">
                <a:solidFill>
                  <a:schemeClr val="bg1">
                    <a:lumMod val="50000"/>
                  </a:schemeClr>
                </a:solidFill>
              </a:rPr>
              <a:t>est</a:t>
            </a:r>
            <a:r>
              <a:rPr lang="en-US" dirty="0">
                <a:solidFill>
                  <a:schemeClr val="bg1">
                    <a:lumMod val="50000"/>
                  </a:schemeClr>
                </a:solidFill>
              </a:rPr>
              <a:t> </a:t>
            </a:r>
            <a:r>
              <a:rPr lang="en-US" dirty="0" err="1">
                <a:solidFill>
                  <a:schemeClr val="bg1">
                    <a:lumMod val="50000"/>
                  </a:schemeClr>
                </a:solidFill>
              </a:rPr>
              <a:t>précisé</a:t>
            </a:r>
            <a:r>
              <a:rPr lang="en-US" dirty="0">
                <a:solidFill>
                  <a:schemeClr val="bg1">
                    <a:lumMod val="50000"/>
                  </a:schemeClr>
                </a:solidFill>
              </a:rPr>
              <a:t> </a:t>
            </a:r>
            <a:r>
              <a:rPr lang="en-US" dirty="0" err="1">
                <a:solidFill>
                  <a:schemeClr val="bg1">
                    <a:lumMod val="50000"/>
                  </a:schemeClr>
                </a:solidFill>
              </a:rPr>
              <a:t>lors</a:t>
            </a:r>
            <a:r>
              <a:rPr lang="en-US" dirty="0">
                <a:solidFill>
                  <a:schemeClr val="bg1">
                    <a:lumMod val="50000"/>
                  </a:schemeClr>
                </a:solidFill>
              </a:rPr>
              <a:t> de </a:t>
            </a:r>
            <a:r>
              <a:rPr lang="en-US" dirty="0" err="1">
                <a:solidFill>
                  <a:schemeClr val="bg1">
                    <a:lumMod val="50000"/>
                  </a:schemeClr>
                </a:solidFill>
              </a:rPr>
              <a:t>l’ajout</a:t>
            </a:r>
            <a:r>
              <a:rPr lang="en-US" dirty="0">
                <a:solidFill>
                  <a:schemeClr val="bg1">
                    <a:lumMod val="50000"/>
                  </a:schemeClr>
                </a:solidFill>
              </a:rPr>
              <a:t> d’un tweet </a:t>
            </a:r>
            <a:r>
              <a:rPr lang="en-US" dirty="0" err="1">
                <a:solidFill>
                  <a:schemeClr val="bg1">
                    <a:lumMod val="50000"/>
                  </a:schemeClr>
                </a:solidFill>
              </a:rPr>
              <a:t>afin</a:t>
            </a:r>
            <a:r>
              <a:rPr lang="en-US" dirty="0">
                <a:solidFill>
                  <a:schemeClr val="bg1">
                    <a:lumMod val="50000"/>
                  </a:schemeClr>
                </a:solidFill>
              </a:rPr>
              <a:t> de </a:t>
            </a:r>
            <a:r>
              <a:rPr lang="en-US" dirty="0" err="1">
                <a:solidFill>
                  <a:schemeClr val="bg1">
                    <a:lumMod val="50000"/>
                  </a:schemeClr>
                </a:solidFill>
              </a:rPr>
              <a:t>renseigner</a:t>
            </a:r>
            <a:r>
              <a:rPr lang="en-US" dirty="0">
                <a:solidFill>
                  <a:schemeClr val="bg1">
                    <a:lumMod val="50000"/>
                  </a:schemeClr>
                </a:solidFill>
              </a:rPr>
              <a:t> sur le format du </a:t>
            </a:r>
            <a:r>
              <a:rPr lang="en-US" dirty="0" err="1">
                <a:solidFill>
                  <a:schemeClr val="bg1">
                    <a:lumMod val="50000"/>
                  </a:schemeClr>
                </a:solidFill>
              </a:rPr>
              <a:t>contenu</a:t>
            </a:r>
            <a:r>
              <a:rPr lang="en-US" dirty="0">
                <a:solidFill>
                  <a:schemeClr val="bg1">
                    <a:lumMod val="50000"/>
                  </a:schemeClr>
                </a:solidFill>
              </a:rPr>
              <a:t> du message</a:t>
            </a:r>
            <a:endParaRPr lang="fr-FR" dirty="0">
              <a:solidFill>
                <a:schemeClr val="bg1">
                  <a:lumMod val="50000"/>
                </a:schemeClr>
              </a:solidFill>
            </a:endParaRPr>
          </a:p>
          <a:p>
            <a:pPr marL="914400" lvl="1" indent="-457200">
              <a:buFont typeface="+mj-lt"/>
              <a:buAutoNum type="arabicPeriod"/>
            </a:pPr>
            <a:r>
              <a:rPr lang="fr-FR" b="1" dirty="0">
                <a:hlinkClick r:id="rId2" tooltip="Hypermédia"/>
              </a:rPr>
              <a:t>hypermédia</a:t>
            </a:r>
            <a:r>
              <a:rPr lang="fr-FR" b="1" dirty="0"/>
              <a:t> comme moteur d'état de l'application</a:t>
            </a:r>
            <a:r>
              <a:rPr lang="fr-FR" dirty="0"/>
              <a:t> : chaque accès aux états suivants de l'application est décrit dans le message courant.</a:t>
            </a:r>
          </a:p>
          <a:p>
            <a:pPr lvl="2"/>
            <a:r>
              <a:rPr lang="fr-FR" dirty="0">
                <a:solidFill>
                  <a:schemeClr val="bg1">
                    <a:lumMod val="50000"/>
                  </a:schemeClr>
                </a:solidFill>
              </a:rPr>
              <a:t>Twitter ne suit pas REST à la lettre et n'intègre pas de lien </a:t>
            </a:r>
            <a:r>
              <a:rPr lang="fr-FR" dirty="0" err="1">
                <a:solidFill>
                  <a:schemeClr val="bg1">
                    <a:lumMod val="50000"/>
                  </a:schemeClr>
                </a:solidFill>
              </a:rPr>
              <a:t>hypermedia</a:t>
            </a:r>
            <a:r>
              <a:rPr lang="fr-FR" dirty="0">
                <a:solidFill>
                  <a:schemeClr val="bg1">
                    <a:lumMod val="50000"/>
                  </a:schemeClr>
                </a:solidFill>
              </a:rPr>
              <a:t>, c'est pour cela que son API est documentée. Cet exemple sera illustré dans la dernière partie de ce tutoriel.</a:t>
            </a:r>
          </a:p>
        </p:txBody>
      </p:sp>
    </p:spTree>
    <p:extLst>
      <p:ext uri="{BB962C8B-B14F-4D97-AF65-F5344CB8AC3E}">
        <p14:creationId xmlns:p14="http://schemas.microsoft.com/office/powerpoint/2010/main" val="1165991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Un système hiérarchisé par </a:t>
            </a:r>
            <a:r>
              <a:rPr lang="fr-FR" b="1" dirty="0">
                <a:hlinkClick r:id="rId2" tooltip="Architecture en couches"/>
              </a:rPr>
              <a:t>couches</a:t>
            </a:r>
            <a:r>
              <a:rPr lang="fr-FR" dirty="0"/>
              <a:t> : les états de l'application sont identifiés par des ressources individuelles. Toute l'information n'est pas envoyée dans une seule ressource unique. Les requêtes/réponses entre le client et le serveur augmentent et donc peuvent faire baisser la performance d'où l'importance de la mise en cache, etc. Le bénéfice est que cela rend beaucoup plus flexible l'évolution du système.</a:t>
            </a:r>
          </a:p>
          <a:p>
            <a:pPr lvl="1"/>
            <a:r>
              <a:rPr lang="fr-FR" dirty="0">
                <a:solidFill>
                  <a:schemeClr val="bg1">
                    <a:lumMod val="50000"/>
                  </a:schemeClr>
                </a:solidFill>
              </a:rPr>
              <a:t>Les informations de l’utilisateur sont accessible via la route «  </a:t>
            </a:r>
            <a:r>
              <a:rPr lang="fr-FR" dirty="0">
                <a:solidFill>
                  <a:srgbClr val="00B050"/>
                </a:solidFill>
              </a:rPr>
              <a:t>htps://www.twitter.com/users/12</a:t>
            </a:r>
            <a:r>
              <a:rPr lang="fr-FR" dirty="0">
                <a:solidFill>
                  <a:schemeClr val="bg1">
                    <a:lumMod val="50000"/>
                  </a:schemeClr>
                </a:solidFill>
              </a:rPr>
              <a:t> » alors que un tweet est accessible via la route «  </a:t>
            </a:r>
            <a:r>
              <a:rPr lang="fr-FR" dirty="0">
                <a:solidFill>
                  <a:srgbClr val="00B050"/>
                </a:solidFill>
              </a:rPr>
              <a:t>htps://www.twitter.com/tweets/210462857140252672</a:t>
            </a:r>
            <a:r>
              <a:rPr lang="fr-FR" dirty="0">
                <a:solidFill>
                  <a:schemeClr val="bg1">
                    <a:lumMod val="50000"/>
                  </a:schemeClr>
                </a:solidFill>
              </a:rPr>
              <a:t> »</a:t>
            </a:r>
          </a:p>
          <a:p>
            <a:pPr lvl="1"/>
            <a:r>
              <a:rPr lang="fr-FR" dirty="0">
                <a:solidFill>
                  <a:schemeClr val="bg1">
                    <a:lumMod val="50000"/>
                  </a:schemeClr>
                </a:solidFill>
              </a:rPr>
              <a:t>L’architecture technique interne à Twitter permet de faire de la mise en cache et du </a:t>
            </a:r>
            <a:r>
              <a:rPr lang="fr-FR" dirty="0" err="1">
                <a:solidFill>
                  <a:schemeClr val="bg1">
                    <a:lumMod val="50000"/>
                  </a:schemeClr>
                </a:solidFill>
              </a:rPr>
              <a:t>load-balancing</a:t>
            </a:r>
            <a:r>
              <a:rPr lang="fr-FR" dirty="0">
                <a:solidFill>
                  <a:schemeClr val="bg1">
                    <a:lumMod val="50000"/>
                  </a:schemeClr>
                </a:solidFill>
              </a:rPr>
              <a:t>.</a:t>
            </a:r>
          </a:p>
        </p:txBody>
      </p:sp>
    </p:spTree>
    <p:extLst>
      <p:ext uri="{BB962C8B-B14F-4D97-AF65-F5344CB8AC3E}">
        <p14:creationId xmlns:p14="http://schemas.microsoft.com/office/powerpoint/2010/main" val="384382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Code-on-</a:t>
            </a:r>
            <a:r>
              <a:rPr lang="fr-FR" b="1" dirty="0" err="1"/>
              <a:t>demand</a:t>
            </a:r>
            <a:r>
              <a:rPr lang="fr-FR" b="1" dirty="0"/>
              <a:t> (facultatif)</a:t>
            </a:r>
            <a:r>
              <a:rPr lang="fr-FR" dirty="0"/>
              <a:t> : la possibilité pour les clients d’exécuter des scripts obtenus depuis le serveur. Cela permet d'éviter que le traitement ne se fasse que du côté serveur et permet donc de faire évoluer les fonctionnalités du client au cours du temps. En revanche cela réduit la visibilité de l'organisation des ressources. Un état devient dépendant du client et non plus du serveur ce qui contredit la règle 2. Il faut donc être prudent en utilisant cette contrainte.</a:t>
            </a:r>
          </a:p>
          <a:p>
            <a:pPr lvl="1"/>
            <a:r>
              <a:rPr lang="fr-FR" dirty="0">
                <a:solidFill>
                  <a:schemeClr val="bg1">
                    <a:lumMod val="50000"/>
                  </a:schemeClr>
                </a:solidFill>
              </a:rPr>
              <a:t>En réalité cette contrainte est quasiment jamais réalisée car cela ouvre une faille de sécurité.</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a:solidFill>
                  <a:srgbClr val="FF0000"/>
                </a:solidFill>
              </a:rPr>
              <a:t>Erreur fonctionnelle provenant de l’application</a:t>
            </a:r>
          </a:p>
          <a:p>
            <a:r>
              <a:rPr lang="fr-FR" sz="3200" dirty="0">
                <a:solidFill>
                  <a:schemeClr val="accent2">
                    <a:lumMod val="50000"/>
                  </a:schemeClr>
                </a:solidFill>
              </a:rPr>
              <a:t>http 500</a:t>
            </a:r>
          </a:p>
          <a:p>
            <a:pPr lvl="1"/>
            <a:r>
              <a:rPr lang="fr-FR" sz="2800" dirty="0">
                <a:solidFill>
                  <a:schemeClr val="accent2">
                    <a:lumMod val="50000"/>
                  </a:schemeClr>
                </a:solidFill>
              </a:rPr>
              <a:t>Erreur provenant du serveur</a:t>
            </a:r>
          </a:p>
        </p:txBody>
      </p:sp>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1125415805"/>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423566007"/>
              </p:ext>
            </p:extLst>
          </p:nvPr>
        </p:nvGraphicFramePr>
        <p:xfrm>
          <a:off x="3659979" y="2739228"/>
          <a:ext cx="2971801" cy="2918569"/>
        </p:xfrm>
        <a:graphic>
          <a:graphicData uri="http://schemas.openxmlformats.org/drawingml/2006/table">
            <a:tbl>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02937">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90801482"/>
                  </a:ext>
                </a:extLst>
              </a:tr>
              <a:tr h="396584">
                <a:tc>
                  <a:txBody>
                    <a:bodyPr/>
                    <a:lstStyle/>
                    <a:p>
                      <a:pPr algn="l" fontAlgn="t"/>
                      <a:r>
                        <a:rPr lang="fr-FR" b="1" dirty="0" err="1">
                          <a:effectLst/>
                        </a:rPr>
                        <a:t>Successful</a:t>
                      </a:r>
                      <a:r>
                        <a:rPr lang="fr-FR" b="1" dirty="0">
                          <a:effectLst/>
                        </a:rPr>
                        <a:t> </a:t>
                      </a:r>
                      <a:r>
                        <a:rPr lang="fr-FR" b="1" dirty="0" err="1">
                          <a:effectLst/>
                        </a:rPr>
                        <a:t>response</a:t>
                      </a:r>
                      <a:r>
                        <a:rPr lang="fr-FR" b="1" dirty="0">
                          <a:effectLst/>
                        </a:rPr>
                        <a: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4492981"/>
                  </a:ext>
                </a:extLst>
              </a:tr>
              <a:tr h="396584">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630656644"/>
                  </a:ext>
                </a:extLst>
              </a:tr>
              <a:tr h="396584">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83032147"/>
                  </a:ext>
                </a:extLst>
              </a:tr>
              <a:tr h="396584">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96656525"/>
                  </a:ext>
                </a:extLst>
              </a:tr>
              <a:tr h="396584">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marL="0" algn="l" defTabSz="914400" rtl="0" eaLnBrk="1" fontAlgn="t" latinLnBrk="0" hangingPunct="1"/>
                      <a:r>
                        <a:rPr lang="fr-FR" sz="1800" kern="1200" dirty="0">
                          <a:solidFill>
                            <a:schemeClr val="tx1"/>
                          </a:solidFill>
                          <a:effectLst/>
                          <a:latin typeface="+mn-lt"/>
                          <a:ea typeface="+mn-ea"/>
                          <a:cs typeface="+mn-cs"/>
                        </a:rPr>
                        <a:t>No</a:t>
                      </a:r>
                    </a:p>
                  </a:txBody>
                  <a:tcPr>
                    <a:lnL w="12700" cap="flat" cmpd="sng" algn="ctr">
                      <a:solidFill>
                        <a:srgbClr val="E0E0DC"/>
                      </a:solidFill>
                      <a:prstDash val="solid"/>
                      <a:round/>
                      <a:headEnd type="none" w="med" len="med"/>
                      <a:tailEnd type="none" w="med" len="med"/>
                    </a:lnL>
                    <a:lnT w="12700" cap="flat" cmpd="sng" algn="ctr">
                      <a:solidFill>
                        <a:srgbClr val="E0E0DC"/>
                      </a:solidFill>
                      <a:prstDash val="solid"/>
                      <a:round/>
                      <a:headEnd type="none" w="med" len="med"/>
                      <a:tailEnd type="none" w="med" len="med"/>
                    </a:lnT>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731723487"/>
              </p:ext>
            </p:extLst>
          </p:nvPr>
        </p:nvGraphicFramePr>
        <p:xfrm>
          <a:off x="322654" y="2739228"/>
          <a:ext cx="2934896" cy="3016992"/>
        </p:xfrm>
        <a:graphic>
          <a:graphicData uri="http://schemas.openxmlformats.org/drawingml/2006/table">
            <a:tbl>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45300873"/>
                  </a:ext>
                </a:extLst>
              </a:tr>
              <a:tr h="422778">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28432072"/>
                  </a:ext>
                </a:extLst>
              </a:tr>
              <a:tr h="422778">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31208651"/>
                  </a:ext>
                </a:extLst>
              </a:tr>
              <a:tr h="422778">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09066415"/>
                  </a:ext>
                </a:extLst>
              </a:tr>
              <a:tr h="422778">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784235582"/>
                  </a:ext>
                </a:extLst>
              </a:tr>
              <a:tr h="422778">
                <a:tc>
                  <a:txBody>
                    <a:bodyPr/>
                    <a:lstStyle/>
                    <a:p>
                      <a:pPr algn="l" fontAlgn="t"/>
                      <a:r>
                        <a:rPr lang="fr-FR" b="1">
                          <a:effectLst/>
                        </a:rPr>
                        <a:t>Allowed in HTML forms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11561974" cy="4339895"/>
          </a:xfrm>
        </p:spPr>
        <p:txBody>
          <a:bodyPr>
            <a:normAutofit/>
          </a:bodyPr>
          <a:lstStyle/>
          <a:p>
            <a:pPr marL="514350" indent="-514350">
              <a:buFont typeface="+mj-lt"/>
              <a:buAutoNum type="arabicPeriod"/>
            </a:pPr>
            <a:r>
              <a:rPr lang="fr-FR" sz="6000" dirty="0">
                <a:solidFill>
                  <a:schemeClr val="bg2">
                    <a:lumMod val="10000"/>
                  </a:schemeClr>
                </a:solidFill>
              </a:rPr>
              <a:t>Introduction</a:t>
            </a:r>
          </a:p>
          <a:p>
            <a:pPr marL="514350" indent="-514350">
              <a:buFont typeface="+mj-lt"/>
              <a:buAutoNum type="arabicPeriod"/>
            </a:pPr>
            <a:r>
              <a:rPr lang="fr-FR" sz="6000" dirty="0">
                <a:solidFill>
                  <a:schemeClr val="bg2">
                    <a:lumMod val="10000"/>
                  </a:schemeClr>
                </a:solidFill>
              </a:rPr>
              <a:t>REST </a:t>
            </a:r>
          </a:p>
          <a:p>
            <a:pPr marL="514350" indent="-51435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196851593"/>
              </p:ext>
            </p:extLst>
          </p:nvPr>
        </p:nvGraphicFramePr>
        <p:xfrm>
          <a:off x="352425" y="2716799"/>
          <a:ext cx="3905250" cy="3431460"/>
        </p:xfrm>
        <a:graphic>
          <a:graphicData uri="http://schemas.openxmlformats.org/drawingml/2006/table">
            <a:tbl>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947179742"/>
                  </a:ext>
                </a:extLst>
              </a:tr>
              <a:tr h="38944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82501086"/>
                  </a:ext>
                </a:extLst>
              </a:tr>
              <a:tr h="38944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510987932"/>
                  </a:ext>
                </a:extLst>
              </a:tr>
              <a:tr h="38944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186033908"/>
                  </a:ext>
                </a:extLst>
              </a:tr>
              <a:tr h="38944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en-US" dirty="0">
                          <a:effectLst/>
                        </a:rPr>
                        <a:t>Only if freshness information is included</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17371080"/>
                  </a:ext>
                </a:extLst>
              </a:tr>
              <a:tr h="389440">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938602282"/>
              </p:ext>
            </p:extLst>
          </p:nvPr>
        </p:nvGraphicFramePr>
        <p:xfrm>
          <a:off x="4729163" y="2716799"/>
          <a:ext cx="3386138" cy="2641413"/>
        </p:xfrm>
        <a:graphic>
          <a:graphicData uri="http://schemas.openxmlformats.org/drawingml/2006/table">
            <a:tbl>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423993">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71740425"/>
                  </a:ext>
                </a:extLst>
              </a:tr>
              <a:tr h="368009">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50504628"/>
                  </a:ext>
                </a:extLst>
              </a:tr>
              <a:tr h="368009">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549793341"/>
                  </a:ext>
                </a:extLst>
              </a:tr>
              <a:tr h="368009">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425958537"/>
                  </a:ext>
                </a:extLst>
              </a:tr>
              <a:tr h="368009">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049795948"/>
                  </a:ext>
                </a:extLst>
              </a:tr>
              <a:tr h="368009">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22698266"/>
              </p:ext>
            </p:extLst>
          </p:nvPr>
        </p:nvGraphicFramePr>
        <p:xfrm>
          <a:off x="8460580" y="2716799"/>
          <a:ext cx="3355182" cy="2606040"/>
        </p:xfrm>
        <a:graphic>
          <a:graphicData uri="http://schemas.openxmlformats.org/drawingml/2006/table">
            <a:tbl>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48996867"/>
                  </a:ext>
                </a:extLst>
              </a:tr>
              <a:tr h="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803278231"/>
                  </a:ext>
                </a:extLst>
              </a:tr>
              <a:tr h="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52333802"/>
                  </a:ext>
                </a:extLst>
              </a:tr>
              <a:tr h="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171454548"/>
                  </a:ext>
                </a:extLst>
              </a:tr>
              <a:tr h="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840686392"/>
                  </a:ext>
                </a:extLst>
              </a:tr>
              <a:tr h="0">
                <a:tc>
                  <a:txBody>
                    <a:bodyPr/>
                    <a:lstStyle/>
                    <a:p>
                      <a:pPr algn="l" fontAlgn="t"/>
                      <a:r>
                        <a:rPr lang="fr-FR" b="1" dirty="0" err="1">
                          <a:effectLst/>
                        </a:rPr>
                        <a:t>Allowed</a:t>
                      </a:r>
                      <a:r>
                        <a:rPr lang="fr-FR" b="1" dirty="0">
                          <a:effectLst/>
                        </a:rPr>
                        <a:t> in </a:t>
                      </a:r>
                      <a:r>
                        <a:rPr lang="fr-FR" b="1" u="none" strike="noStrike" dirty="0">
                          <a:solidFill>
                            <a:srgbClr val="217AC0"/>
                          </a:solidFill>
                          <a:effectLst/>
                          <a:hlinkClick r:id="rId5"/>
                        </a:rPr>
                        <a:t>HTML </a:t>
                      </a:r>
                      <a:r>
                        <a:rPr lang="fr-FR" b="1" u="none" strike="noStrike" dirty="0" err="1">
                          <a:solidFill>
                            <a:srgbClr val="217AC0"/>
                          </a:solidFill>
                          <a:effectLst/>
                          <a:hlinkClick r:id="rId5"/>
                        </a:rPr>
                        <a:t>forms</a:t>
                      </a:r>
                      <a:endParaRPr lang="fr-FR" b="1"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et </a:t>
            </a:r>
            <a:r>
              <a:rPr lang="fr-FR" dirty="0" err="1"/>
              <a:t>query</a:t>
            </a:r>
            <a:r>
              <a:rPr lang="fr-FR" dirty="0"/>
              <a:t> string</a:t>
            </a:r>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dirty="0"/>
              <a:t>Pour réaliser des filtres :</a:t>
            </a:r>
          </a:p>
          <a:p>
            <a:pPr marL="0" indent="0">
              <a:buNone/>
            </a:pPr>
            <a:endParaRPr lang="fr-FR" dirty="0"/>
          </a:p>
          <a:p>
            <a:pPr marL="0" indent="0">
              <a:buNone/>
            </a:pPr>
            <a:r>
              <a:rPr lang="fr-FR" dirty="0" err="1"/>
              <a:t>Request</a:t>
            </a:r>
            <a:r>
              <a:rPr lang="fr-FR" dirty="0"/>
              <a:t>:</a:t>
            </a:r>
          </a:p>
          <a:p>
            <a:pPr marL="0" indent="0">
              <a:buNone/>
            </a:pPr>
            <a:r>
              <a:rPr lang="fr-FR" dirty="0"/>
              <a:t>HTTP GET </a:t>
            </a:r>
            <a:r>
              <a:rPr lang="fr-FR" dirty="0">
                <a:hlinkClick r:id="rId2"/>
              </a:rPr>
              <a:t>http://monapi/personnes</a:t>
            </a:r>
            <a:r>
              <a:rPr lang="fr-FR" dirty="0">
                <a:solidFill>
                  <a:srgbClr val="00B050"/>
                </a:solidFill>
                <a:hlinkClick r:id="rId2"/>
              </a:rPr>
              <a:t>?nom=ryckewaert&amp;age=10</a:t>
            </a:r>
            <a:endParaRPr lang="fr-FR" dirty="0">
              <a:solidFill>
                <a:srgbClr val="00B050"/>
              </a:solidFill>
            </a:endParaRPr>
          </a:p>
          <a:p>
            <a:pPr marL="0" indent="0">
              <a:buNone/>
            </a:pPr>
            <a:endParaRPr lang="fr-FR" dirty="0">
              <a:solidFill>
                <a:schemeClr val="accent2">
                  <a:lumMod val="50000"/>
                </a:schemeClr>
              </a:solidFill>
            </a:endParaRPr>
          </a:p>
          <a:p>
            <a:pPr marL="0" indent="0">
              <a:buNone/>
            </a:pPr>
            <a:r>
              <a:rPr lang="fr-FR" dirty="0" err="1">
                <a:solidFill>
                  <a:schemeClr val="accent2">
                    <a:lumMod val="50000"/>
                  </a:schemeClr>
                </a:solidFill>
              </a:rPr>
              <a:t>Response</a:t>
            </a:r>
            <a:r>
              <a:rPr lang="fr-FR" dirty="0">
                <a:solidFill>
                  <a:schemeClr val="accent2">
                    <a:lumMod val="50000"/>
                  </a:schemeClr>
                </a:solidFill>
              </a:rPr>
              <a:t> :</a:t>
            </a:r>
          </a:p>
          <a:p>
            <a:pPr marL="0" indent="0">
              <a:buNone/>
            </a:pPr>
            <a:r>
              <a:rPr lang="fr-FR" dirty="0">
                <a:solidFill>
                  <a:schemeClr val="accent2">
                    <a:lumMod val="50000"/>
                  </a:schemeClr>
                </a:solidFill>
              </a:rPr>
              <a:t>body : [{’’id’’:1,’’nom’’: ’’Ryckewaert’’, ’’</a:t>
            </a:r>
            <a:r>
              <a:rPr lang="fr-FR" dirty="0" err="1">
                <a:solidFill>
                  <a:schemeClr val="accent2">
                    <a:lumMod val="50000"/>
                  </a:schemeClr>
                </a:solidFill>
              </a:rPr>
              <a:t>prenom</a:t>
            </a:r>
            <a:r>
              <a:rPr lang="fr-FR" dirty="0">
                <a:solidFill>
                  <a:schemeClr val="accent2">
                    <a:lumMod val="50000"/>
                  </a:schemeClr>
                </a:solidFill>
              </a:rPr>
              <a:t>’’:’’Cécile’’, age:10}]</a:t>
            </a:r>
          </a:p>
          <a:p>
            <a:pPr marL="0" indent="0">
              <a:buNone/>
            </a:pPr>
            <a:r>
              <a:rPr lang="en-US" dirty="0">
                <a:solidFill>
                  <a:schemeClr val="accent2">
                    <a:lumMod val="50000"/>
                  </a:schemeClr>
                </a:solidFill>
              </a:rPr>
              <a:t>header: Content-Type: application/json; charset=utf-8</a:t>
            </a:r>
          </a:p>
          <a:p>
            <a:pPr lvl="1"/>
            <a:endParaRPr lang="fr-FR" dirty="0"/>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PATCH précisions</a:t>
            </a:r>
          </a:p>
        </p:txBody>
      </p:sp>
      <p:sp>
        <p:nvSpPr>
          <p:cNvPr id="4" name="Espace réservé du contenu 3"/>
          <p:cNvSpPr>
            <a:spLocks noGrp="1"/>
          </p:cNvSpPr>
          <p:nvPr>
            <p:ph idx="1"/>
          </p:nvPr>
        </p:nvSpPr>
        <p:spPr>
          <a:xfrm>
            <a:off x="838200" y="1651819"/>
            <a:ext cx="10515600" cy="5045301"/>
          </a:xfrm>
        </p:spPr>
        <p:txBody>
          <a:bodyPr>
            <a:normAutofit lnSpcReduction="10000"/>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PATCH permet une mise à jour partielle des données.</a:t>
            </a:r>
          </a:p>
          <a:p>
            <a:pPr lvl="1"/>
            <a:r>
              <a:rPr lang="fr-FR" dirty="0">
                <a:hlinkClick r:id="rId3"/>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45</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693237" cy="3108543"/>
          </a:xfrm>
          <a:prstGeom prst="rect">
            <a:avLst/>
          </a:prstGeom>
        </p:spPr>
        <p:txBody>
          <a:bodyPr wrap="square">
            <a:spAutoFit/>
          </a:bodyPr>
          <a:lstStyle/>
          <a:p>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http://www.mywebsite.com/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http://www.mywebsite.com/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http://www.mywebsite.com/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2" name="Picture 4" descr="https://www.guillaume-chervet.fr/api/file/get/227aefdb-a2b9-4c27-98d9-2f0db43f99ca/692e0c31-6db4-4a9e-b391-475867a43eb8/ImageUploaded/choose-your-architecturepng.png">
            <a:extLst>
              <a:ext uri="{FF2B5EF4-FFF2-40B4-BE49-F238E27FC236}">
                <a16:creationId xmlns:a16="http://schemas.microsoft.com/office/drawing/2014/main" id="{7D91E4D9-0EFE-4ABF-AD16-8E2BE0360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25503"/>
          <a:stretch/>
        </p:blipFill>
        <p:spPr bwMode="auto">
          <a:xfrm>
            <a:off x="2025444" y="1377130"/>
            <a:ext cx="7859155" cy="486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1892523782"/>
              </p:ext>
            </p:extLst>
          </p:nvPr>
        </p:nvGraphicFramePr>
        <p:xfrm>
          <a:off x="1833046" y="2940551"/>
          <a:ext cx="8216118" cy="3669033"/>
        </p:xfrm>
        <a:graphic>
          <a:graphicData uri="http://schemas.openxmlformats.org/drawingml/2006/table">
            <a:tbl>
              <a:tblPr firstRow="1" bandRow="1">
                <a:tableStyleId>{5C22544A-7EE6-4342-B048-85BDC9FD1C3A}</a:tableStyleId>
              </a:tblPr>
              <a:tblGrid>
                <a:gridCol w="4108059">
                  <a:extLst>
                    <a:ext uri="{9D8B030D-6E8A-4147-A177-3AD203B41FA5}">
                      <a16:colId xmlns:a16="http://schemas.microsoft.com/office/drawing/2014/main" val="4210897886"/>
                    </a:ext>
                  </a:extLst>
                </a:gridCol>
                <a:gridCol w="4108059">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Serveur Code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Serveur Code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1750" y="5253715"/>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183" y="513984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183" y="5395478"/>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103" y="542108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173" y="5883920"/>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524" y="597513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005" y="609155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183" y="6115643"/>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4812301" y="1262153"/>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6372948" y="3660739"/>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3974601" y="4809969"/>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3883063" y="271625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Tree>
    <p:extLst>
      <p:ext uri="{BB962C8B-B14F-4D97-AF65-F5344CB8AC3E}">
        <p14:creationId xmlns:p14="http://schemas.microsoft.com/office/powerpoint/2010/main" val="259777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 :</a:t>
            </a:r>
          </a:p>
          <a:p>
            <a:pPr lvl="1">
              <a:buFont typeface="Wingdings" panose="05000000000000000000" pitchFamily="2" charset="2"/>
              <a:buChar char="Ø"/>
            </a:pPr>
            <a:r>
              <a:rPr lang="fr-FR" sz="3200" dirty="0"/>
              <a:t> Peu de couplage dans le code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à</a:t>
            </a:r>
            <a:r>
              <a:rPr lang="fr-FR" sz="3200" dirty="0">
                <a:solidFill>
                  <a:schemeClr val="bg1">
                    <a:lumMod val="75000"/>
                  </a:schemeClr>
                </a:solidFill>
              </a:rPr>
              <a:t> </a:t>
            </a:r>
            <a:r>
              <a:rPr lang="fr-FR" sz="3200" dirty="0"/>
              <a:t>développer</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pour l’organisation en équipe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Etc.</a:t>
            </a:r>
            <a:endParaRPr lang="fr-FR" sz="3600" dirty="0"/>
          </a:p>
          <a:p>
            <a:endParaRPr lang="fr-FR" sz="3600" dirty="0"/>
          </a:p>
        </p:txBody>
      </p:sp>
    </p:spTree>
    <p:extLst>
      <p:ext uri="{BB962C8B-B14F-4D97-AF65-F5344CB8AC3E}">
        <p14:creationId xmlns:p14="http://schemas.microsoft.com/office/powerpoint/2010/main" val="825549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778903"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778903"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spTree>
    <p:extLst>
      <p:ext uri="{BB962C8B-B14F-4D97-AF65-F5344CB8AC3E}">
        <p14:creationId xmlns:p14="http://schemas.microsoft.com/office/powerpoint/2010/main" val="3486814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58799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49785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8987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http://www.mywebsite.com/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http://www.mywebsite.com/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1866588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440220"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spTree>
    <p:extLst>
      <p:ext uri="{BB962C8B-B14F-4D97-AF65-F5344CB8AC3E}">
        <p14:creationId xmlns:p14="http://schemas.microsoft.com/office/powerpoint/2010/main" val="3018141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633230"/>
            <a:ext cx="5876925" cy="4351338"/>
          </a:xfrm>
        </p:spPr>
        <p:txBody>
          <a:bodyPr>
            <a:normAutofit/>
          </a:bodyPr>
          <a:lstStyle/>
          <a:p>
            <a:pPr marL="0" indent="0">
              <a:buNone/>
            </a:pP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If-Modified-Since: Wed, 21 Oct 2015 07:28:00 GMT</a:t>
            </a:r>
          </a:p>
          <a:p>
            <a:pPr marL="0" indent="0">
              <a:buNone/>
            </a:pPr>
            <a:endParaRPr lang="fr-FR" sz="18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212418" y="1586529"/>
            <a:ext cx="6367559" cy="2031325"/>
          </a:xfrm>
          <a:prstGeom prst="rect">
            <a:avLst/>
          </a:prstGeom>
        </p:spPr>
        <p:txBody>
          <a:bodyPr wrap="square">
            <a:spAutoFit/>
          </a:bodyPr>
          <a:lstStyle/>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err="1">
                <a:solidFill>
                  <a:schemeClr val="accent1">
                    <a:lumMod val="75000"/>
                  </a:schemeClr>
                </a:solidFill>
              </a:rPr>
              <a:t>ETag</a:t>
            </a:r>
            <a:r>
              <a:rPr lang="pt-BR" i="1" dirty="0">
                <a:solidFill>
                  <a:schemeClr val="accent1">
                    <a:lumMod val="75000"/>
                  </a:schemeClr>
                </a:solidFill>
              </a:rPr>
              <a:t>: "33a64df551425fcc55e4d42a148795d9f25f89d4"</a:t>
            </a:r>
          </a:p>
          <a:p>
            <a:r>
              <a:rPr lang="pt-BR" i="1" dirty="0" err="1">
                <a:solidFill>
                  <a:schemeClr val="bg1">
                    <a:lumMod val="50000"/>
                  </a:schemeClr>
                </a:solidFill>
              </a:rPr>
              <a:t>ETag</a:t>
            </a:r>
            <a:r>
              <a:rPr lang="pt-BR" i="1" dirty="0">
                <a:solidFill>
                  <a:schemeClr val="bg1">
                    <a:lumMod val="50000"/>
                  </a:schemeClr>
                </a:solidFill>
              </a:rPr>
              <a:t>: W/"0815“</a:t>
            </a:r>
          </a:p>
          <a:p>
            <a:endParaRPr lang="pt-BR" dirty="0"/>
          </a:p>
          <a:p>
            <a:endParaRPr lang="pt-BR" dirty="0"/>
          </a:p>
          <a:p>
            <a:r>
              <a:rPr lang="en-US" dirty="0"/>
              <a:t>If-None-Match: </a:t>
            </a:r>
            <a:r>
              <a:rPr lang="pt-BR" i="1" dirty="0">
                <a:solidFill>
                  <a:schemeClr val="accent1">
                    <a:lumMod val="75000"/>
                  </a:schemeClr>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400800" y="1183406"/>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4BE8D8-B8D8-4B8B-9053-ACA98740704F}"/>
              </a:ext>
            </a:extLst>
          </p:cNvPr>
          <p:cNvSpPr/>
          <p:nvPr/>
        </p:nvSpPr>
        <p:spPr>
          <a:xfrm>
            <a:off x="7073788" y="4868353"/>
            <a:ext cx="4667246" cy="646331"/>
          </a:xfrm>
          <a:prstGeom prst="rect">
            <a:avLst/>
          </a:prstGeom>
        </p:spPr>
        <p:txBody>
          <a:bodyPr wrap="square">
            <a:spAutoFit/>
          </a:bodyPr>
          <a:lstStyle/>
          <a:p>
            <a:r>
              <a:rPr lang="fr-FR" dirty="0">
                <a:solidFill>
                  <a:srgbClr val="333333"/>
                </a:solidFill>
                <a:latin typeface="Arial" panose="020B0604020202020204" pitchFamily="34" charset="0"/>
              </a:rPr>
              <a:t> Cache-Control, Content-Location, Date, </a:t>
            </a:r>
            <a:r>
              <a:rPr lang="fr-FR" dirty="0" err="1">
                <a:solidFill>
                  <a:srgbClr val="333333"/>
                </a:solidFill>
                <a:latin typeface="Arial" panose="020B0604020202020204" pitchFamily="34" charset="0"/>
              </a:rPr>
              <a:t>ETag</a:t>
            </a:r>
            <a:r>
              <a:rPr lang="fr-FR" dirty="0">
                <a:solidFill>
                  <a:srgbClr val="333333"/>
                </a:solidFill>
                <a:latin typeface="Arial" panose="020B0604020202020204" pitchFamily="34" charset="0"/>
              </a:rPr>
              <a:t>, Expires, and </a:t>
            </a:r>
            <a:r>
              <a:rPr lang="fr-FR" dirty="0" err="1">
                <a:solidFill>
                  <a:srgbClr val="333333"/>
                </a:solidFill>
                <a:latin typeface="Arial" panose="020B0604020202020204" pitchFamily="34" charset="0"/>
              </a:rPr>
              <a:t>Vary</a:t>
            </a:r>
            <a:r>
              <a:rPr lang="fr-FR" dirty="0">
                <a:solidFill>
                  <a:srgbClr val="333333"/>
                </a:solidFill>
                <a:latin typeface="Arial" panose="020B0604020202020204" pitchFamily="34" charset="0"/>
              </a:rPr>
              <a:t>.</a:t>
            </a:r>
            <a:endParaRPr lang="fr-FR" dirty="0"/>
          </a:p>
        </p:txBody>
      </p:sp>
    </p:spTree>
    <p:extLst>
      <p:ext uri="{BB962C8B-B14F-4D97-AF65-F5344CB8AC3E}">
        <p14:creationId xmlns:p14="http://schemas.microsoft.com/office/powerpoint/2010/main" val="28455693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Richardson</a:t>
            </a:r>
          </a:p>
        </p:txBody>
      </p:sp>
      <p:sp>
        <p:nvSpPr>
          <p:cNvPr id="3" name="Espace réservé du contenu 2"/>
          <p:cNvSpPr>
            <a:spLocks noGrp="1"/>
          </p:cNvSpPr>
          <p:nvPr>
            <p:ph idx="1"/>
          </p:nvPr>
        </p:nvSpPr>
        <p:spPr>
          <a:xfrm>
            <a:off x="423863" y="1535113"/>
            <a:ext cx="5176837" cy="4951412"/>
          </a:xfrm>
        </p:spPr>
        <p:txBody>
          <a:bodyPr>
            <a:normAutofit fontScale="92500" lnSpcReduction="10000"/>
          </a:bodyPr>
          <a:lstStyle/>
          <a:p>
            <a:pPr marL="0" indent="0">
              <a:buNone/>
            </a:pPr>
            <a:r>
              <a:rPr lang="fr-FR" dirty="0"/>
              <a:t>Développé par Leonard Richardson, ce modèle permet de découper les contraintes de REST en 3 étapes principales à suivre afin de mettre en application la théorie de REST en tant que service web. </a:t>
            </a:r>
          </a:p>
          <a:p>
            <a:pPr marL="0" indent="0">
              <a:buNone/>
            </a:pPr>
            <a:endParaRPr lang="fr-FR" dirty="0"/>
          </a:p>
          <a:p>
            <a:pPr marL="0" indent="0">
              <a:buNone/>
            </a:pPr>
            <a:r>
              <a:rPr lang="fr-FR" dirty="0"/>
              <a:t>Les principes de REST ne sont pas toujours respectés mais lorsque l'on compare la théorie à la pratique, il faut savoir faire quelques concessions et vous serez sûrement amenés à faire des choix divergeant des standards.</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868" y="1690688"/>
            <a:ext cx="64103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214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74</a:t>
            </a:fld>
            <a:endParaRPr lang="fr-FR"/>
          </a:p>
        </p:txBody>
      </p:sp>
    </p:spTree>
    <p:extLst>
      <p:ext uri="{BB962C8B-B14F-4D97-AF65-F5344CB8AC3E}">
        <p14:creationId xmlns:p14="http://schemas.microsoft.com/office/powerpoint/2010/main" val="7070377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75</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76</a:t>
            </a:fld>
            <a:endParaRPr lang="fr-FR"/>
          </a:p>
        </p:txBody>
      </p:sp>
    </p:spTree>
    <p:extLst>
      <p:ext uri="{BB962C8B-B14F-4D97-AF65-F5344CB8AC3E}">
        <p14:creationId xmlns:p14="http://schemas.microsoft.com/office/powerpoint/2010/main" val="3349285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77</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Tree>
    <p:extLst>
      <p:ext uri="{BB962C8B-B14F-4D97-AF65-F5344CB8AC3E}">
        <p14:creationId xmlns:p14="http://schemas.microsoft.com/office/powerpoint/2010/main" val="297417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a:p>
        </p:txBody>
      </p:sp>
    </p:spTree>
    <p:extLst>
      <p:ext uri="{BB962C8B-B14F-4D97-AF65-F5344CB8AC3E}">
        <p14:creationId xmlns:p14="http://schemas.microsoft.com/office/powerpoint/2010/main" val="2973866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Tree>
    <p:extLst>
      <p:ext uri="{BB962C8B-B14F-4D97-AF65-F5344CB8AC3E}">
        <p14:creationId xmlns:p14="http://schemas.microsoft.com/office/powerpoint/2010/main" val="4106703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Tree>
    <p:extLst>
      <p:ext uri="{BB962C8B-B14F-4D97-AF65-F5344CB8AC3E}">
        <p14:creationId xmlns:p14="http://schemas.microsoft.com/office/powerpoint/2010/main" val="6332969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spTree>
    <p:extLst>
      <p:ext uri="{BB962C8B-B14F-4D97-AF65-F5344CB8AC3E}">
        <p14:creationId xmlns:p14="http://schemas.microsoft.com/office/powerpoint/2010/main" val="327238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48184</TotalTime>
  <Words>5146</Words>
  <Application>Microsoft Office PowerPoint</Application>
  <PresentationFormat>Grand écran</PresentationFormat>
  <Paragraphs>1138</Paragraphs>
  <Slides>110</Slides>
  <Notes>10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110</vt:i4>
      </vt:variant>
    </vt:vector>
  </HeadingPairs>
  <TitlesOfParts>
    <vt:vector size="123"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 PowerPoint</vt:lpstr>
      <vt:lpstr>Déroulement du cours sur les Services Web</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Architecture monolithe</vt:lpstr>
      <vt:lpstr>Architecture micro-services</vt:lpstr>
      <vt:lpstr>REST : Contrainte numéro 2/6</vt:lpstr>
      <vt:lpstr>REST : Contrainte numéro 3/6</vt:lpstr>
      <vt:lpstr>REST : Contrainte numéro 4/6</vt:lpstr>
      <vt:lpstr>REST : Contrainte numéro 5/6</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et query string</vt:lpstr>
      <vt:lpstr>POST, PUT, PATCH précisions</vt:lpstr>
      <vt:lpstr>POST, PUT précisions</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Le modèle de maturité de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Conclusion</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536</cp:revision>
  <cp:lastPrinted>2017-05-21T13:26:06Z</cp:lastPrinted>
  <dcterms:created xsi:type="dcterms:W3CDTF">2017-03-15T18:15:39Z</dcterms:created>
  <dcterms:modified xsi:type="dcterms:W3CDTF">2019-03-20T12:58:33Z</dcterms:modified>
</cp:coreProperties>
</file>